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notesMasterIdLst>
    <p:notesMasterId r:id="rId12"/>
  </p:notesMasterIdLst>
  <p:sldIdLst>
    <p:sldId id="256" r:id="rId2"/>
    <p:sldId id="261" r:id="rId3"/>
    <p:sldId id="431" r:id="rId4"/>
    <p:sldId id="432" r:id="rId5"/>
    <p:sldId id="433" r:id="rId6"/>
    <p:sldId id="435" r:id="rId7"/>
    <p:sldId id="439" r:id="rId8"/>
    <p:sldId id="434" r:id="rId9"/>
    <p:sldId id="436" r:id="rId10"/>
    <p:sldId id="299" r:id="rId11"/>
  </p:sldIdLst>
  <p:sldSz cx="12192000" cy="6858000"/>
  <p:notesSz cx="9296400" cy="701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01" autoAdjust="0"/>
    <p:restoredTop sz="94674"/>
  </p:normalViewPr>
  <p:slideViewPr>
    <p:cSldViewPr snapToGrid="0">
      <p:cViewPr varScale="1">
        <p:scale>
          <a:sx n="120" d="100"/>
          <a:sy n="120" d="100"/>
        </p:scale>
        <p:origin x="52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6" d="100"/>
        <a:sy n="5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4028440" cy="351737"/>
          </a:xfrm>
          <a:prstGeom prst="rect">
            <a:avLst/>
          </a:prstGeom>
        </p:spPr>
        <p:txBody>
          <a:bodyPr vert="horz" lIns="93172" tIns="46587" rIns="93172" bIns="4658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2"/>
            <a:ext cx="4028440" cy="351737"/>
          </a:xfrm>
          <a:prstGeom prst="rect">
            <a:avLst/>
          </a:prstGeom>
        </p:spPr>
        <p:txBody>
          <a:bodyPr vert="horz" lIns="93172" tIns="46587" rIns="93172" bIns="46587" rtlCol="0"/>
          <a:lstStyle>
            <a:lvl1pPr algn="r">
              <a:defRPr sz="1200"/>
            </a:lvl1pPr>
          </a:lstStyle>
          <a:p>
            <a:fld id="{2F3C3236-96AA-4D99-B4CC-7963FC6EB766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46350" y="876300"/>
            <a:ext cx="4203700" cy="2365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2" tIns="46587" rIns="93172" bIns="46587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73755"/>
            <a:ext cx="7437120" cy="2760346"/>
          </a:xfrm>
          <a:prstGeom prst="rect">
            <a:avLst/>
          </a:prstGeom>
        </p:spPr>
        <p:txBody>
          <a:bodyPr vert="horz" lIns="93172" tIns="46587" rIns="93172" bIns="46587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5"/>
            <a:ext cx="4028440" cy="351736"/>
          </a:xfrm>
          <a:prstGeom prst="rect">
            <a:avLst/>
          </a:prstGeom>
        </p:spPr>
        <p:txBody>
          <a:bodyPr vert="horz" lIns="93172" tIns="46587" rIns="93172" bIns="4658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5"/>
            <a:ext cx="4028440" cy="351736"/>
          </a:xfrm>
          <a:prstGeom prst="rect">
            <a:avLst/>
          </a:prstGeom>
        </p:spPr>
        <p:txBody>
          <a:bodyPr vert="horz" lIns="93172" tIns="46587" rIns="93172" bIns="46587" rtlCol="0" anchor="b"/>
          <a:lstStyle>
            <a:lvl1pPr algn="r">
              <a:defRPr sz="1200"/>
            </a:lvl1pPr>
          </a:lstStyle>
          <a:p>
            <a:fld id="{2CDD28BC-5780-46F3-920C-B5BE0316B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378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8010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D4988-5895-4F55-B902-EEE2088C78DE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086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D4988-5895-4F55-B902-EEE2088C78DE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404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D4988-5895-4F55-B902-EEE2088C78DE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626972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D4988-5895-4F55-B902-EEE2088C78DE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2845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D4988-5895-4F55-B902-EEE2088C78DE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29366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D4988-5895-4F55-B902-EEE2088C78DE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8480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9725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324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053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563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93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770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663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414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323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868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07D4988-5895-4F55-B902-EEE2088C78DE}" type="datetimeFigureOut">
              <a:rPr lang="en-US" smtClean="0"/>
              <a:t>11/22/2021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503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13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370859" y="5757913"/>
            <a:ext cx="4671486" cy="1506384"/>
          </a:xfrm>
          <a:ln>
            <a:noFill/>
          </a:ln>
        </p:spPr>
        <p:txBody>
          <a:bodyPr>
            <a:normAutofit/>
          </a:bodyPr>
          <a:lstStyle/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E. G. “Gil” Dickens, Jr.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AGS LLC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Disabled Veteran 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(SDVOSB) 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7" y="527537"/>
            <a:ext cx="2711456" cy="179781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8" name="TextBox 7"/>
          <p:cNvSpPr txBox="1"/>
          <p:nvPr/>
        </p:nvSpPr>
        <p:spPr>
          <a:xfrm>
            <a:off x="2646172" y="346895"/>
            <a:ext cx="539568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2060"/>
                </a:solidFill>
              </a:rPr>
              <a:t>AGS LLC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ANALYTICAL GOVERNMENT SOLUTIONS </a:t>
            </a:r>
          </a:p>
          <a:p>
            <a:pPr algn="ctr"/>
            <a:endParaRPr lang="en-US" sz="1600" dirty="0"/>
          </a:p>
          <a:p>
            <a:pPr algn="ctr"/>
            <a:r>
              <a:rPr lang="en-US" sz="1600" b="1" i="1" dirty="0">
                <a:solidFill>
                  <a:schemeClr val="accent1"/>
                </a:solidFill>
              </a:rPr>
              <a:t>Defensible, highly accurate analytical products and decision analysis for Decision Makers</a:t>
            </a:r>
          </a:p>
        </p:txBody>
      </p:sp>
      <p:sp>
        <p:nvSpPr>
          <p:cNvPr id="10" name="5-Point Star 9"/>
          <p:cNvSpPr/>
          <p:nvPr/>
        </p:nvSpPr>
        <p:spPr>
          <a:xfrm>
            <a:off x="3931270" y="461184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/>
          <p:cNvSpPr/>
          <p:nvPr/>
        </p:nvSpPr>
        <p:spPr>
          <a:xfrm>
            <a:off x="6264396" y="461184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308" y="145184"/>
            <a:ext cx="2215897" cy="15641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909300" y="6447495"/>
            <a:ext cx="172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</a:rPr>
              <a:t>V 062419 </a:t>
            </a:r>
            <a:r>
              <a:rPr lang="en-US" sz="1000" b="1" dirty="0" err="1">
                <a:solidFill>
                  <a:schemeClr val="bg1"/>
                </a:solidFill>
              </a:rPr>
              <a:t>egd</a:t>
            </a:r>
            <a:endParaRPr lang="en-US" sz="1000" b="1" dirty="0">
              <a:solidFill>
                <a:schemeClr val="bg1"/>
              </a:solidFill>
            </a:endParaRPr>
          </a:p>
        </p:txBody>
      </p:sp>
      <p:pic>
        <p:nvPicPr>
          <p:cNvPr id="3" name="Picture 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F3EDB64F-17A4-40F6-AE5E-AC925B84DB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6224" y="1826273"/>
            <a:ext cx="1835418" cy="1797813"/>
          </a:xfrm>
          <a:prstGeom prst="rect">
            <a:avLst/>
          </a:prstGeom>
        </p:spPr>
      </p:pic>
      <p:sp>
        <p:nvSpPr>
          <p:cNvPr id="12" name="Subtitle 4">
            <a:extLst>
              <a:ext uri="{FF2B5EF4-FFF2-40B4-BE49-F238E27FC236}">
                <a16:creationId xmlns:a16="http://schemas.microsoft.com/office/drawing/2014/main" id="{5DCB2124-89EF-44F3-A671-253902FBB847}"/>
              </a:ext>
            </a:extLst>
          </p:cNvPr>
          <p:cNvSpPr txBox="1">
            <a:spLocks/>
          </p:cNvSpPr>
          <p:nvPr/>
        </p:nvSpPr>
        <p:spPr>
          <a:xfrm>
            <a:off x="195405" y="2725179"/>
            <a:ext cx="8144779" cy="244978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Introduction to C++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Day 1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13-17 December 2021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3600" b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600" b="1" i="1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6DD0E97-0CA3-40BB-BD46-AF63D474880C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2013" y="1826273"/>
            <a:ext cx="2000500" cy="168430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ubtitle 4">
            <a:extLst>
              <a:ext uri="{FF2B5EF4-FFF2-40B4-BE49-F238E27FC236}">
                <a16:creationId xmlns:a16="http://schemas.microsoft.com/office/drawing/2014/main" id="{F377E938-4E7F-4486-AC22-3A1B228974EB}"/>
              </a:ext>
            </a:extLst>
          </p:cNvPr>
          <p:cNvSpPr txBox="1">
            <a:spLocks/>
          </p:cNvSpPr>
          <p:nvPr/>
        </p:nvSpPr>
        <p:spPr>
          <a:xfrm>
            <a:off x="117116" y="5643624"/>
            <a:ext cx="4671486" cy="15063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Pat Barton.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PES LLC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100" b="1" i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Minority 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482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896752" y="5866574"/>
            <a:ext cx="4680754" cy="1040587"/>
          </a:xfrm>
          <a:ln>
            <a:noFill/>
          </a:ln>
        </p:spPr>
        <p:txBody>
          <a:bodyPr>
            <a:normAutofit lnSpcReduction="10000"/>
          </a:bodyPr>
          <a:lstStyle/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E. G. “Gil” Dickens, Jr.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AGS LLC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Disabled Veteran 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(SDVOSB) 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71" y="145184"/>
            <a:ext cx="2711456" cy="179781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8" name="TextBox 7"/>
          <p:cNvSpPr txBox="1"/>
          <p:nvPr/>
        </p:nvSpPr>
        <p:spPr>
          <a:xfrm>
            <a:off x="2835927" y="366560"/>
            <a:ext cx="539568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2060"/>
                </a:solidFill>
              </a:rPr>
              <a:t>AGS LLC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ANALYTICAL GOVERNMENT SOLUTIONS </a:t>
            </a:r>
          </a:p>
          <a:p>
            <a:pPr algn="ctr"/>
            <a:endParaRPr lang="en-US" sz="1600" dirty="0"/>
          </a:p>
          <a:p>
            <a:pPr algn="ctr"/>
            <a:r>
              <a:rPr lang="en-US" sz="1600" b="1" i="1" dirty="0">
                <a:solidFill>
                  <a:schemeClr val="accent1"/>
                </a:solidFill>
              </a:rPr>
              <a:t>Defensible, highly accurate analytical products and decision analysis for Decision Makers</a:t>
            </a:r>
          </a:p>
        </p:txBody>
      </p:sp>
      <p:sp>
        <p:nvSpPr>
          <p:cNvPr id="10" name="5-Point Star 9"/>
          <p:cNvSpPr/>
          <p:nvPr/>
        </p:nvSpPr>
        <p:spPr>
          <a:xfrm>
            <a:off x="3965156" y="484867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/>
          <p:cNvSpPr/>
          <p:nvPr/>
        </p:nvSpPr>
        <p:spPr>
          <a:xfrm>
            <a:off x="6500370" y="484868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308" y="145184"/>
            <a:ext cx="2215897" cy="15641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850306" y="6611779"/>
            <a:ext cx="172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</a:rPr>
              <a:t>V 072321 </a:t>
            </a:r>
            <a:r>
              <a:rPr lang="en-US" sz="1000" b="1" dirty="0" err="1">
                <a:solidFill>
                  <a:schemeClr val="bg1"/>
                </a:solidFill>
              </a:rPr>
              <a:t>egd</a:t>
            </a:r>
            <a:endParaRPr lang="en-US" sz="1000" b="1" dirty="0">
              <a:solidFill>
                <a:schemeClr val="bg1"/>
              </a:solidFill>
            </a:endParaRPr>
          </a:p>
        </p:txBody>
      </p:sp>
      <p:pic>
        <p:nvPicPr>
          <p:cNvPr id="3" name="Picture 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F3EDB64F-17A4-40F6-AE5E-AC925B84DB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595" y="1826272"/>
            <a:ext cx="1835418" cy="1797813"/>
          </a:xfrm>
          <a:prstGeom prst="rect">
            <a:avLst/>
          </a:prstGeom>
        </p:spPr>
      </p:pic>
      <p:sp>
        <p:nvSpPr>
          <p:cNvPr id="12" name="Subtitle 4">
            <a:extLst>
              <a:ext uri="{FF2B5EF4-FFF2-40B4-BE49-F238E27FC236}">
                <a16:creationId xmlns:a16="http://schemas.microsoft.com/office/drawing/2014/main" id="{5DCB2124-89EF-44F3-A671-253902FBB847}"/>
              </a:ext>
            </a:extLst>
          </p:cNvPr>
          <p:cNvSpPr txBox="1">
            <a:spLocks/>
          </p:cNvSpPr>
          <p:nvPr/>
        </p:nvSpPr>
        <p:spPr>
          <a:xfrm>
            <a:off x="1271623" y="2598019"/>
            <a:ext cx="8144779" cy="37223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The AGS Staff and Instructors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Pat Barton and Gil Dickens 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Wish to express our thanks to our Dahlgren SWC and Navy Community 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For Joining Our Presentation of 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3600" b="1" dirty="0">
              <a:solidFill>
                <a:schemeClr val="tx1"/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AGS APPLIED PYTHON COURSE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July 19th – July 23</a:t>
            </a:r>
            <a:r>
              <a:rPr lang="en-US" sz="3600" b="1" baseline="30000" dirty="0">
                <a:solidFill>
                  <a:schemeClr val="tx1"/>
                </a:solidFill>
                <a:latin typeface="Arial Narrow" pitchFamily="34" charset="0"/>
              </a:rPr>
              <a:t>rd</a:t>
            </a: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 2021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3600" b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600" b="1" i="1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6DD0E97-0CA3-40BB-BD46-AF63D474880C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2013" y="1826273"/>
            <a:ext cx="2000500" cy="1684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6AFEE92-0C64-4D79-B1E0-4BA0BADE17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14304" y="3914698"/>
            <a:ext cx="2140060" cy="18853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1CBF9FB-B95D-4BAF-A4DD-5CA115E0CB2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61" y="4019600"/>
            <a:ext cx="1970843" cy="1938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711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81BBDC9-2DC6-4959-AC3D-49A5DCB05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B74BB55-8517-4CFE-9389-81D0E6F81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3F7C935-E41E-4E8D-91DF-D3BAB9521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45" y="4435646"/>
            <a:ext cx="1419541" cy="1660354"/>
            <a:chOff x="10292292" y="2963333"/>
            <a:chExt cx="1896535" cy="22182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B64230-1B44-4C76-9885-0BBE5C736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3F7F181-4FFE-4F8E-A3D0-1A8ECDEF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190344"/>
              <a:ext cx="1896535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066495D-EC57-44E4-8DED-0DC2E07AA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E0DA2F2-D672-4417-8072-9ED4FA5C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E8BACB-AEC7-46A5-A3AD-4D1BBE871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08452CCF-4A27-488A-AAF4-424933CFC9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4212" y="0"/>
            <a:ext cx="465734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6771B67-8878-4622-83B0-D431C2330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4919" y="685800"/>
            <a:ext cx="3705269" cy="5308599"/>
          </a:xfrm>
        </p:spPr>
        <p:txBody>
          <a:bodyPr>
            <a:normAutofit/>
          </a:bodyPr>
          <a:lstStyle/>
          <a:p>
            <a:r>
              <a:rPr lang="en-US" sz="3200" b="1">
                <a:solidFill>
                  <a:srgbClr val="FFFFFF"/>
                </a:solidFill>
              </a:rPr>
              <a:t>DAY 5</a:t>
            </a:r>
            <a:br>
              <a:rPr lang="en-US" sz="3200" b="1">
                <a:solidFill>
                  <a:srgbClr val="FFFFFF"/>
                </a:solidFill>
              </a:rPr>
            </a:br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106ED-97B4-4414-832B-A48C522F5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553" y="685800"/>
            <a:ext cx="4754563" cy="5410200"/>
          </a:xfrm>
        </p:spPr>
        <p:txBody>
          <a:bodyPr>
            <a:normAutofit/>
          </a:bodyPr>
          <a:lstStyle/>
          <a:p>
            <a:pPr marL="0" indent="0">
              <a:buSzPct val="100000"/>
              <a:buNone/>
            </a:pPr>
            <a:r>
              <a:rPr lang="en-US" sz="1800" b="1">
                <a:solidFill>
                  <a:srgbClr val="FFFFFF"/>
                </a:solidFill>
              </a:rPr>
              <a:t>Today’s Objectives and Topics</a:t>
            </a:r>
          </a:p>
          <a:p>
            <a:pPr marL="0" indent="0">
              <a:buSzPct val="100000"/>
              <a:buNone/>
            </a:pPr>
            <a:endParaRPr lang="en-US" sz="1800" b="1">
              <a:solidFill>
                <a:srgbClr val="FFFFFF"/>
              </a:solidFill>
            </a:endParaRPr>
          </a:p>
          <a:p>
            <a:pPr>
              <a:buSzPct val="100000"/>
            </a:pPr>
            <a:r>
              <a:rPr lang="en-US" sz="1800" b="1">
                <a:solidFill>
                  <a:srgbClr val="FFFFFF"/>
                </a:solidFill>
              </a:rPr>
              <a:t>Data Visualization</a:t>
            </a:r>
          </a:p>
          <a:p>
            <a:pPr>
              <a:buSzPct val="100000"/>
            </a:pPr>
            <a:r>
              <a:rPr lang="en-US" sz="1800" b="1">
                <a:solidFill>
                  <a:srgbClr val="FFFFFF"/>
                </a:solidFill>
              </a:rPr>
              <a:t>Datetime Objects </a:t>
            </a:r>
          </a:p>
          <a:p>
            <a:pPr>
              <a:buSzPct val="100000"/>
            </a:pPr>
            <a:r>
              <a:rPr lang="en-US" sz="1800" b="1">
                <a:solidFill>
                  <a:srgbClr val="FFFFFF"/>
                </a:solidFill>
              </a:rPr>
              <a:t>Database Operations</a:t>
            </a:r>
          </a:p>
          <a:p>
            <a:pPr>
              <a:buSzPct val="100000"/>
            </a:pPr>
            <a:r>
              <a:rPr lang="en-US" sz="1800" b="1">
                <a:solidFill>
                  <a:srgbClr val="FFFFFF"/>
                </a:solidFill>
              </a:rPr>
              <a:t>Pandas + Machine Learning</a:t>
            </a:r>
          </a:p>
          <a:p>
            <a:pPr>
              <a:buSzPct val="100000"/>
            </a:pPr>
            <a:r>
              <a:rPr lang="en-US" sz="1800" b="1">
                <a:solidFill>
                  <a:srgbClr val="FFFFFF"/>
                </a:solidFill>
              </a:rPr>
              <a:t>Monte Carlo Simulation</a:t>
            </a:r>
          </a:p>
          <a:p>
            <a:pPr>
              <a:buSzPct val="100000"/>
            </a:pPr>
            <a:r>
              <a:rPr lang="en-US" sz="1800" b="1">
                <a:solidFill>
                  <a:srgbClr val="FFFFFF"/>
                </a:solidFill>
              </a:rPr>
              <a:t>Machine Learning Ecosystem</a:t>
            </a:r>
          </a:p>
          <a:p>
            <a:pPr>
              <a:buSzPct val="100000"/>
            </a:pPr>
            <a:r>
              <a:rPr lang="en-US" sz="1800" b="1">
                <a:solidFill>
                  <a:srgbClr val="FFFFFF"/>
                </a:solidFill>
              </a:rPr>
              <a:t>Miscellaneous Topics</a:t>
            </a:r>
          </a:p>
          <a:p>
            <a:pPr marL="0" indent="0">
              <a:buSzPct val="100000"/>
              <a:buNone/>
            </a:pPr>
            <a:endParaRPr lang="en-US" sz="1800" b="1">
              <a:solidFill>
                <a:srgbClr val="FFFFFF"/>
              </a:solidFill>
            </a:endParaRPr>
          </a:p>
          <a:p>
            <a:pPr>
              <a:buSzPct val="100000"/>
            </a:pPr>
            <a:endParaRPr lang="en-US" sz="1800" b="1">
              <a:solidFill>
                <a:srgbClr val="FFFFFF"/>
              </a:solidFill>
            </a:endParaRPr>
          </a:p>
          <a:p>
            <a:pPr marL="0" indent="0">
              <a:buSzPct val="100000"/>
              <a:buNone/>
            </a:pPr>
            <a:endParaRPr lang="en-US" sz="1800" b="1">
              <a:solidFill>
                <a:srgbClr val="FFFFFF"/>
              </a:solidFill>
            </a:endParaRPr>
          </a:p>
          <a:p>
            <a:pPr marL="0" indent="0">
              <a:buSzPct val="100000"/>
              <a:buNone/>
            </a:pPr>
            <a:endParaRPr lang="en-US" sz="1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3124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2D8CD66-6E34-4232-868C-F61EC84AF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A1EDB24-D25E-4498-9742-07355DA2B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E5C3020-0F81-4919-9D1F-B6ED9A835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3ECD783-8E88-4D10-99BD-C579F0CA2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EDE005-2618-4634-B693-DAB7F6013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4252634-CD2F-416D-80D4-1C184472B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3F8250A-B5BC-48E8-9E34-320C6AB61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nip Diagonal Corner Rectangle 24">
            <a:extLst>
              <a:ext uri="{FF2B5EF4-FFF2-40B4-BE49-F238E27FC236}">
                <a16:creationId xmlns:a16="http://schemas.microsoft.com/office/drawing/2014/main" id="{A2829537-8D6E-4F27-8454-8F19BEA8C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229" y="620722"/>
            <a:ext cx="10935543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r>
              <a:rPr lang="en-US" dirty="0"/>
              <a:t>Well, you’ve survived so far.   Congratulations.</a:t>
            </a:r>
          </a:p>
          <a:p>
            <a:r>
              <a:rPr lang="en-US" dirty="0"/>
              <a:t>Today, we’re going to look into some more visualization tools and some of Pandas’ more interesting database-related and time series manipulation capabilities.</a:t>
            </a:r>
          </a:p>
          <a:p>
            <a:r>
              <a:rPr lang="en-US" dirty="0"/>
              <a:t>We’ll then look at some real data analysis using features built into Pandas, a NumPy-only implementation of Monte Carlo simulation, a data modeling application from the SciPy library, and some of the more advanced elements of Python’s data science ecosystem.</a:t>
            </a:r>
          </a:p>
          <a:p>
            <a:r>
              <a:rPr lang="en-US" dirty="0">
                <a:solidFill>
                  <a:schemeClr val="bg1"/>
                </a:solidFill>
              </a:rPr>
              <a:t>This we numerically-intensive, but with some really interesting graphics.</a:t>
            </a:r>
          </a:p>
          <a:p>
            <a:r>
              <a:rPr lang="en-US" dirty="0">
                <a:solidFill>
                  <a:schemeClr val="bg1"/>
                </a:solidFill>
              </a:rPr>
              <a:t>Enjoy.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D3074E-1B3F-43D0-B37F-47088161F5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4222" y="4562475"/>
            <a:ext cx="3686175" cy="123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044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9403C7F-76AE-4587-92A2-D4E41EBE6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E2A534-2D6D-4A53-98B2-2CCF2DCEFD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DE4B0A-7694-4AB3-943B-28C9E657EB89}"/>
              </a:ext>
            </a:extLst>
          </p:cNvPr>
          <p:cNvSpPr txBox="1"/>
          <p:nvPr/>
        </p:nvSpPr>
        <p:spPr>
          <a:xfrm>
            <a:off x="3884612" y="685800"/>
            <a:ext cx="6626072" cy="52430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21  Data Visualization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21.1  Matplotlib with Pandas methods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21.2  Working With Basic Matplotlib Charts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21.3  Compound and Customized Chart Types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21.4  Visualization Tools for Exploration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21.5  Other Visualization Tools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21.6  Exercise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6C71778-3DDA-4748-AEBB-2A4B75016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A1F5C7D-5183-424E-BD72-BBFC59C5A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848F76E-D8DE-4826-901B-4E409024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AE84420-E672-4A16-8384-42BDDC4A9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44D91EB-FA8D-4FD3-88F8-053F9962B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56B711F-46BD-4789-926C-CF2F01F71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06345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09CCB3F-DBCE-4964-9E34-8C5DE80EF4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Snip Diagonal Corner Rectangle 24">
            <a:extLst>
              <a:ext uri="{FF2B5EF4-FFF2-40B4-BE49-F238E27FC236}">
                <a16:creationId xmlns:a16="http://schemas.microsoft.com/office/drawing/2014/main" id="{1DFF944F-74BA-483A-82C0-64E3AAF4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90" y="620722"/>
            <a:ext cx="6575496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107119-1830-40B4-B74B-6913F65897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2" r="22606" b="2"/>
          <a:stretch/>
        </p:blipFill>
        <p:spPr>
          <a:xfrm>
            <a:off x="778062" y="786117"/>
            <a:ext cx="6245352" cy="4956048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DE4B0A-7694-4AB3-943B-28C9E657EB89}"/>
              </a:ext>
            </a:extLst>
          </p:cNvPr>
          <p:cNvSpPr txBox="1"/>
          <p:nvPr/>
        </p:nvSpPr>
        <p:spPr>
          <a:xfrm>
            <a:off x="7545672" y="786117"/>
            <a:ext cx="3479419" cy="575058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228600" marR="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22  Datetime Objects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22.1  Basic Time Series Operations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22.2  Introspecting Time Series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22.3  Tools for Holidays, Business Days, Etc.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22.4  Combining Data From Different Series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22.5  Time Shifting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22.6  Exercise: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9733A91-F958-4629-801A-3F6F1E09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3812972-C68B-4C59-B3A7-4AF61E935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B3F3B7C-7909-4486-AA08-5C6B625C3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0BD7DA8-741F-4296-9363-05EF91541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2068EFC-20FC-456F-839F-4BCFFCAA8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251C60F-B911-433E-BF75-3BBEFD053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27867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09CCB3F-DBCE-4964-9E34-8C5DE80EF4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nip Diagonal Corner Rectangle 24">
            <a:extLst>
              <a:ext uri="{FF2B5EF4-FFF2-40B4-BE49-F238E27FC236}">
                <a16:creationId xmlns:a16="http://schemas.microsoft.com/office/drawing/2014/main" id="{1DFF944F-74BA-483A-82C0-64E3AAF4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90" y="620722"/>
            <a:ext cx="6575496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0E7F75-2996-4706-BA18-13D05853E0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11" r="8577" b="-1"/>
          <a:stretch/>
        </p:blipFill>
        <p:spPr>
          <a:xfrm>
            <a:off x="778062" y="786117"/>
            <a:ext cx="6245352" cy="4956048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DE4B0A-7694-4AB3-943B-28C9E657EB89}"/>
              </a:ext>
            </a:extLst>
          </p:cNvPr>
          <p:cNvSpPr txBox="1"/>
          <p:nvPr/>
        </p:nvSpPr>
        <p:spPr>
          <a:xfrm>
            <a:off x="7532711" y="620722"/>
            <a:ext cx="3382942" cy="52868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23  Pandas Database Ops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23.1  SQL Operations and Pandas Methods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23.2  Pivot tables and Cross-tabulations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23.3  Aggregating 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D</a:t>
            </a: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ata (Joins)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23.4  Complex Queries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23.5  Exercise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400" b="1"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9733A91-F958-4629-801A-3F6F1E09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3812972-C68B-4C59-B3A7-4AF61E935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B3F3B7C-7909-4486-AA08-5C6B625C3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0BD7DA8-741F-4296-9363-05EF91541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2068EFC-20FC-456F-839F-4BCFFCAA8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251C60F-B911-433E-BF75-3BBEFD053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01365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9">
            <a:extLst>
              <a:ext uri="{FF2B5EF4-FFF2-40B4-BE49-F238E27FC236}">
                <a16:creationId xmlns:a16="http://schemas.microsoft.com/office/drawing/2014/main" id="{E09CCB3F-DBCE-4964-9E34-8C5DE80EF4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Snip Diagonal Corner Rectangle 24">
            <a:extLst>
              <a:ext uri="{FF2B5EF4-FFF2-40B4-BE49-F238E27FC236}">
                <a16:creationId xmlns:a16="http://schemas.microsoft.com/office/drawing/2014/main" id="{1DFF944F-74BA-483A-82C0-64E3AAF4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90" y="620722"/>
            <a:ext cx="6575496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D483E5-2B68-4F3C-A32D-5CA297E20E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9" r="14025" b="-2"/>
          <a:stretch/>
        </p:blipFill>
        <p:spPr>
          <a:xfrm>
            <a:off x="778062" y="786117"/>
            <a:ext cx="6245352" cy="4956048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DE4B0A-7694-4AB3-943B-28C9E657EB89}"/>
              </a:ext>
            </a:extLst>
          </p:cNvPr>
          <p:cNvSpPr txBox="1"/>
          <p:nvPr/>
        </p:nvSpPr>
        <p:spPr>
          <a:xfrm>
            <a:off x="7545672" y="792962"/>
            <a:ext cx="3479419" cy="57800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1400" b="1" u="none" strike="noStrike" dirty="0">
                <a:solidFill>
                  <a:schemeClr val="bg2">
                    <a:lumMod val="75000"/>
                  </a:schemeClr>
                </a:solidFill>
              </a:rPr>
              <a:t>24  </a:t>
            </a: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Pandas + Machine Learning Tools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24.1  What is LDA?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24.2  Getting to Know the Data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24.3  Exploring Data Integrity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24.4  Applying the LDA Model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24.5  Recap of the Analysis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400" b="1"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23" name="Group 13">
            <a:extLst>
              <a:ext uri="{FF2B5EF4-FFF2-40B4-BE49-F238E27FC236}">
                <a16:creationId xmlns:a16="http://schemas.microsoft.com/office/drawing/2014/main" id="{A9733A91-F958-4629-801A-3F6F1E09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3812972-C68B-4C59-B3A7-4AF61E935D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B3F3B7C-7909-4486-AA08-5C6B625C3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0BD7DA8-741F-4296-9363-05EF91541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2068EFC-20FC-456F-839F-4BCFFCAA81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251C60F-B911-433E-BF75-3BBEFD0538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55708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B9403C7F-76AE-4587-92A2-D4E41EBE6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1DC1A3-766F-4A1F-9DA1-872887FF22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DE4B0A-7694-4AB3-943B-28C9E657EB89}"/>
              </a:ext>
            </a:extLst>
          </p:cNvPr>
          <p:cNvSpPr txBox="1"/>
          <p:nvPr/>
        </p:nvSpPr>
        <p:spPr>
          <a:xfrm>
            <a:off x="3884612" y="685800"/>
            <a:ext cx="6626072" cy="57051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25  Monte Carlo Simulation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25.1  Basics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25.4  A Casino Application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25.5  Sampling an Unknown Distribution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25.6  Generate a Distribution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25.7  Making Observations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25.8  Explore the Dataspace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25.9  Refining the Exploration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25.10  Recap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25.11  Gradient Search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25.12  Exercise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228600" marR="0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1400" b="1"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6C71778-3DDA-4748-AEBB-2A4B75016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A1F5C7D-5183-424E-BD72-BBFC59C5A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848F76E-D8DE-4826-901B-4E409024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AE84420-E672-4A16-8384-42BDDC4A9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44D91EB-FA8D-4FD3-88F8-053F9962B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56B711F-46BD-4789-926C-CF2F01F71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28075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DE4B0A-7694-4AB3-943B-28C9E657EB89}"/>
              </a:ext>
            </a:extLst>
          </p:cNvPr>
          <p:cNvSpPr txBox="1"/>
          <p:nvPr/>
        </p:nvSpPr>
        <p:spPr>
          <a:xfrm>
            <a:off x="684213" y="685799"/>
            <a:ext cx="6460510" cy="29718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228600" marR="0">
              <a:spcBef>
                <a:spcPct val="0"/>
              </a:spcBef>
              <a:spcAft>
                <a:spcPts val="600"/>
              </a:spcAft>
            </a:pPr>
            <a:r>
              <a:rPr lang="en-US" sz="4800" b="1" u="none" strike="noStrike" cap="all">
                <a:ln w="3175" cmpd="sng">
                  <a:noFill/>
                </a:ln>
                <a:latin typeface="+mj-lt"/>
                <a:ea typeface="+mj-ea"/>
                <a:cs typeface="+mj-cs"/>
              </a:rPr>
              <a:t>27  Miscellaneous Topics</a:t>
            </a:r>
            <a:endParaRPr lang="en-US" sz="4800" b="1" cap="all">
              <a:ln w="3175" cmpd="sng">
                <a:noFill/>
              </a:ln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44176316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436</Words>
  <Application>Microsoft Office PowerPoint</Application>
  <PresentationFormat>Widescreen</PresentationFormat>
  <Paragraphs>91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 Black</vt:lpstr>
      <vt:lpstr>Arial Narrow</vt:lpstr>
      <vt:lpstr>Calibri</vt:lpstr>
      <vt:lpstr>Century Gothic</vt:lpstr>
      <vt:lpstr>Wingdings 3</vt:lpstr>
      <vt:lpstr>Slice</vt:lpstr>
      <vt:lpstr>PowerPoint Presentation</vt:lpstr>
      <vt:lpstr>DAY 5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Wetzel</dc:creator>
  <cp:lastModifiedBy>pat barton</cp:lastModifiedBy>
  <cp:revision>31</cp:revision>
  <dcterms:created xsi:type="dcterms:W3CDTF">2021-03-24T18:43:29Z</dcterms:created>
  <dcterms:modified xsi:type="dcterms:W3CDTF">2021-11-22T21:36:00Z</dcterms:modified>
</cp:coreProperties>
</file>